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7893F-57BE-4643-93C8-080AD0929D0E}" type="datetimeFigureOut">
              <a:rPr lang="pt-BR" smtClean="0"/>
              <a:t>21/05/2015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62EF48-8952-4E42-B541-526CC22AD6B8}" type="slidenum">
              <a:rPr lang="pt-BR" smtClean="0"/>
              <a:t>‹N°›</a:t>
            </a:fld>
            <a:endParaRPr lang="pt-BR"/>
          </a:p>
        </p:txBody>
      </p:sp>
    </p:spTree>
    <p:extLst>
      <p:ext uri="{BB962C8B-B14F-4D97-AF65-F5344CB8AC3E}">
        <p14:creationId xmlns:p14="http://schemas.microsoft.com/office/powerpoint/2010/main" val="239441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1D54F85-F411-497F-A2A1-930A7CF775F9}" type="datetime1">
              <a:rPr lang="pt-BR" smtClean="0"/>
              <a:t>21/05/2015</a:t>
            </a:fld>
            <a:endParaRPr lang="pt-B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2D54FD4-E6A3-4A1F-8C5C-1619D1E75EAA}" type="slidenum">
              <a:rPr lang="pt-BR" smtClean="0"/>
              <a:t>‹N°›</a:t>
            </a:fld>
            <a:endParaRPr lang="pt-B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pt-B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pt-BR" smtClean="0"/>
              <a:t>Clique para editar o título mestre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FA092C8C-CE43-4E97-8041-5B43ACDD0AAB}" type="datetime1">
              <a:rPr lang="pt-BR" smtClean="0"/>
              <a:t>21/05/2015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2D54FD4-E6A3-4A1F-8C5C-1619D1E75EAA}" type="slidenum">
              <a:rPr lang="pt-BR" smtClean="0"/>
              <a:t>‹N°›</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7C47B419-E3B3-4598-9867-FBA5EC8C9E6D}" type="datetime1">
              <a:rPr lang="pt-BR" smtClean="0"/>
              <a:t>21/05/2015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2D54FD4-E6A3-4A1F-8C5C-1619D1E75EAA}" type="slidenum">
              <a:rPr lang="pt-BR" smtClean="0"/>
              <a:t>‹N°›</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259051D-5405-456F-A75C-47128AFE675D}" type="datetime1">
              <a:rPr lang="pt-BR" smtClean="0"/>
              <a:t>21/05/2015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2D54FD4-E6A3-4A1F-8C5C-1619D1E75EAA}" type="slidenum">
              <a:rPr lang="pt-BR" smtClean="0"/>
              <a:t>‹N°›</a:t>
            </a:fld>
            <a:endParaRPr lang="pt-BR"/>
          </a:p>
        </p:txBody>
      </p:sp>
      <p:sp>
        <p:nvSpPr>
          <p:cNvPr id="7" name="Title 6"/>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9" name="Date Placeholder 8"/>
          <p:cNvSpPr>
            <a:spLocks noGrp="1"/>
          </p:cNvSpPr>
          <p:nvPr>
            <p:ph type="dt" sz="half" idx="10"/>
          </p:nvPr>
        </p:nvSpPr>
        <p:spPr/>
        <p:txBody>
          <a:bodyPr/>
          <a:lstStyle>
            <a:lvl1pPr>
              <a:defRPr>
                <a:solidFill>
                  <a:srgbClr val="FFFFFF"/>
                </a:solidFill>
              </a:defRPr>
            </a:lvl1pPr>
          </a:lstStyle>
          <a:p>
            <a:fld id="{05C0E7A7-D2D8-4ACF-AE33-52C55B86A712}" type="datetime1">
              <a:rPr lang="pt-BR" smtClean="0"/>
              <a:t>21/05/2015</a:t>
            </a:fld>
            <a:endParaRPr lang="pt-B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2D54FD4-E6A3-4A1F-8C5C-1619D1E75EAA}" type="slidenum">
              <a:rPr lang="pt-BR" smtClean="0"/>
              <a:t>‹N°›</a:t>
            </a:fld>
            <a:endParaRPr lang="pt-B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pt-B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pt-BR" smtClean="0"/>
              <a:t>Clique para editar o título mestre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846C4F93-E9C6-4110-BF0D-36D777D1AC2C}" type="datetime1">
              <a:rPr lang="pt-BR" smtClean="0"/>
              <a:t>21/05/2015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2D54FD4-E6A3-4A1F-8C5C-1619D1E75EAA}" type="slidenum">
              <a:rPr lang="pt-BR" smtClean="0"/>
              <a:t>‹N°›</a:t>
            </a:fld>
            <a:endParaRPr lang="pt-BR"/>
          </a:p>
        </p:txBody>
      </p:sp>
      <p:sp>
        <p:nvSpPr>
          <p:cNvPr id="8" name="Title 7"/>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7CDA8BC1-BD57-4B8F-8A26-ED541205101B}" type="datetime1">
              <a:rPr lang="pt-BR" smtClean="0"/>
              <a:t>21/05/2015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2D54FD4-E6A3-4A1F-8C5C-1619D1E75EAA}" type="slidenum">
              <a:rPr lang="pt-BR" smtClean="0"/>
              <a:t>‹N°›</a:t>
            </a:fld>
            <a:endParaRPr lang="pt-BR"/>
          </a:p>
        </p:txBody>
      </p:sp>
      <p:sp>
        <p:nvSpPr>
          <p:cNvPr id="10" name="Title 9"/>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A75679-971A-48C2-BA1C-3FDE8295284B}" type="datetime1">
              <a:rPr lang="pt-BR" smtClean="0"/>
              <a:t>21/05/2015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2D54FD4-E6A3-4A1F-8C5C-1619D1E75EAA}" type="slidenum">
              <a:rPr lang="pt-BR" smtClean="0"/>
              <a:t>‹N°›</a:t>
            </a:fld>
            <a:endParaRPr lang="pt-BR"/>
          </a:p>
        </p:txBody>
      </p:sp>
      <p:sp>
        <p:nvSpPr>
          <p:cNvPr id="6" name="Title 5"/>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94EB098-1BA3-4F7C-B179-2F8816A5D01D}" type="datetime1">
              <a:rPr lang="pt-BR" smtClean="0"/>
              <a:t>21/05/2015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2D54FD4-E6A3-4A1F-8C5C-1619D1E75EAA}" type="slidenum">
              <a:rPr lang="pt-BR" smtClean="0"/>
              <a:t>‹N°›</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3BDD902E-73A4-4ED2-9DFD-BBDF8A7A44B3}" type="datetime1">
              <a:rPr lang="pt-BR" smtClean="0"/>
              <a:t>21/05/2015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2D54FD4-E6A3-4A1F-8C5C-1619D1E75EAA}" type="slidenum">
              <a:rPr lang="pt-BR" smtClean="0"/>
              <a:t>‹N°›</a:t>
            </a:fld>
            <a:endParaRPr lang="pt-B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pt-BR" smtClean="0"/>
              <a:t>Clique para editar o título mestre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1DD1CB0-96A3-42EB-AE45-C6ADF344F3FD}" type="datetime1">
              <a:rPr lang="pt-BR" smtClean="0"/>
              <a:t>21/05/2015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2D54FD4-E6A3-4A1F-8C5C-1619D1E75EAA}" type="slidenum">
              <a:rPr lang="pt-BR" smtClean="0"/>
              <a:t>‹N°›</a:t>
            </a:fld>
            <a:endParaRPr lang="pt-B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pt-BR" smtClean="0"/>
              <a:t>Clique para editar o título mestre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63BC868-7C14-4028-939E-625562E8FD61}" type="datetime1">
              <a:rPr lang="pt-BR" smtClean="0"/>
              <a:t>21/05/2015</a:t>
            </a:fld>
            <a:endParaRPr lang="pt-B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pt-B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2D54FD4-E6A3-4A1F-8C5C-1619D1E75EAA}" type="slidenum">
              <a:rPr lang="pt-BR" smtClean="0"/>
              <a:t>‹N°›</a:t>
            </a:fld>
            <a:endParaRPr lang="pt-B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pt-BR" dirty="0" smtClean="0"/>
              <a:t>Cristina Terra</a:t>
            </a:r>
            <a:endParaRPr lang="pt-BR" dirty="0"/>
          </a:p>
        </p:txBody>
      </p:sp>
      <p:sp>
        <p:nvSpPr>
          <p:cNvPr id="2" name="Título 1"/>
          <p:cNvSpPr>
            <a:spLocks noGrp="1"/>
          </p:cNvSpPr>
          <p:nvPr>
            <p:ph type="title"/>
          </p:nvPr>
        </p:nvSpPr>
        <p:spPr/>
        <p:txBody>
          <a:bodyPr>
            <a:normAutofit/>
          </a:bodyPr>
          <a:lstStyle/>
          <a:p>
            <a:r>
              <a:rPr lang="en-US" sz="3200" dirty="0"/>
              <a:t>Principles of International Finance and Open Economy</a:t>
            </a:r>
            <a:r>
              <a:rPr lang="en-US" sz="1600" dirty="0"/>
              <a:t> </a:t>
            </a:r>
            <a:r>
              <a:rPr lang="en-US" sz="3200" dirty="0" smtClean="0"/>
              <a:t>Macroeconomics</a:t>
            </a:r>
            <a:endParaRPr lang="pt-BR" sz="7200" dirty="0"/>
          </a:p>
        </p:txBody>
      </p:sp>
      <p:sp>
        <p:nvSpPr>
          <p:cNvPr id="4" name="Espaço Reservado para Número de Slide 3"/>
          <p:cNvSpPr>
            <a:spLocks noGrp="1"/>
          </p:cNvSpPr>
          <p:nvPr>
            <p:ph type="sldNum" sz="quarter" idx="11"/>
          </p:nvPr>
        </p:nvSpPr>
        <p:spPr/>
        <p:txBody>
          <a:bodyPr/>
          <a:lstStyle/>
          <a:p>
            <a:fld id="{D2D54FD4-E6A3-4A1F-8C5C-1619D1E75EAA}" type="slidenum">
              <a:rPr lang="pt-BR" smtClean="0"/>
              <a:t>1</a:t>
            </a:fld>
            <a:endParaRPr lang="pt-BR"/>
          </a:p>
        </p:txBody>
      </p:sp>
    </p:spTree>
    <p:extLst>
      <p:ext uri="{BB962C8B-B14F-4D97-AF65-F5344CB8AC3E}">
        <p14:creationId xmlns:p14="http://schemas.microsoft.com/office/powerpoint/2010/main" val="578501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err="1" smtClean="0"/>
              <a:t>Part</a:t>
            </a:r>
            <a:r>
              <a:rPr lang="pt-BR" dirty="0" smtClean="0"/>
              <a:t> III: </a:t>
            </a:r>
            <a:r>
              <a:rPr lang="en-US" dirty="0" smtClean="0"/>
              <a:t> </a:t>
            </a:r>
            <a:r>
              <a:rPr lang="en-US" dirty="0"/>
              <a:t>covers the nominal exchange rate determiners</a:t>
            </a:r>
            <a:r>
              <a:rPr lang="en-US" dirty="0" smtClean="0"/>
              <a:t>.</a:t>
            </a:r>
          </a:p>
          <a:p>
            <a:pPr lvl="1"/>
            <a:endParaRPr lang="en-US" b="1" dirty="0" smtClean="0"/>
          </a:p>
          <a:p>
            <a:pPr lvl="1"/>
            <a:r>
              <a:rPr lang="en-US" b="1" dirty="0" smtClean="0"/>
              <a:t>Chapter 6:</a:t>
            </a:r>
            <a:r>
              <a:rPr lang="en-US" dirty="0" smtClean="0"/>
              <a:t> the </a:t>
            </a:r>
            <a:r>
              <a:rPr lang="en-US" dirty="0"/>
              <a:t>long-term exchange rate determiners, </a:t>
            </a:r>
            <a:r>
              <a:rPr lang="en-US" dirty="0" smtClean="0"/>
              <a:t>that is, </a:t>
            </a:r>
            <a:r>
              <a:rPr lang="en-US" dirty="0"/>
              <a:t>when prices are readjusted due to possible economic shocks. The focus is on the relationship between monetary policy and the exchange rate. </a:t>
            </a:r>
            <a:endParaRPr lang="en-US" dirty="0" smtClean="0"/>
          </a:p>
          <a:p>
            <a:pPr lvl="1"/>
            <a:endParaRPr lang="en-US" b="1" dirty="0" smtClean="0"/>
          </a:p>
          <a:p>
            <a:pPr lvl="1"/>
            <a:r>
              <a:rPr lang="en-US" b="1" dirty="0" smtClean="0"/>
              <a:t>Chapter 7:</a:t>
            </a:r>
            <a:r>
              <a:rPr lang="en-US" dirty="0" smtClean="0"/>
              <a:t> the </a:t>
            </a:r>
            <a:r>
              <a:rPr lang="en-US" dirty="0"/>
              <a:t>impact of </a:t>
            </a:r>
            <a:r>
              <a:rPr lang="en-US" dirty="0" smtClean="0"/>
              <a:t>fiscal </a:t>
            </a:r>
            <a:r>
              <a:rPr lang="en-US" dirty="0"/>
              <a:t>and monetary policies on the exchange rate and the level of short-term economic activity, </a:t>
            </a:r>
            <a:r>
              <a:rPr lang="en-US" dirty="0" smtClean="0"/>
              <a:t>that is, </a:t>
            </a:r>
            <a:r>
              <a:rPr lang="en-US" dirty="0"/>
              <a:t>before the complete adjustment of </a:t>
            </a:r>
            <a:r>
              <a:rPr lang="en-US" dirty="0" smtClean="0"/>
              <a:t>prices.</a:t>
            </a:r>
            <a:endParaRPr lang="pt-BR" dirty="0"/>
          </a:p>
          <a:p>
            <a:pPr lvl="1"/>
            <a:endParaRPr lang="en-US" b="1" dirty="0" smtClean="0"/>
          </a:p>
          <a:p>
            <a:pPr lvl="1"/>
            <a:r>
              <a:rPr lang="en-US" b="1" dirty="0" smtClean="0"/>
              <a:t>Chapter </a:t>
            </a:r>
            <a:r>
              <a:rPr lang="en-US" b="1" dirty="0"/>
              <a:t>8</a:t>
            </a:r>
            <a:r>
              <a:rPr lang="en-US" dirty="0"/>
              <a:t> analyzes what happens when international investors are not indifferent when considering </a:t>
            </a:r>
            <a:r>
              <a:rPr lang="en-US" dirty="0" smtClean="0"/>
              <a:t>assets from </a:t>
            </a:r>
            <a:r>
              <a:rPr lang="en-US" dirty="0"/>
              <a:t>different countries. </a:t>
            </a:r>
            <a:endParaRPr lang="pt-BR" dirty="0"/>
          </a:p>
          <a:p>
            <a:pPr lvl="1"/>
            <a:endParaRPr lang="en-US" dirty="0" smtClean="0"/>
          </a:p>
          <a:p>
            <a:pPr lvl="1"/>
            <a:endParaRPr lang="pt-BR" dirty="0"/>
          </a:p>
        </p:txBody>
      </p:sp>
      <p:sp>
        <p:nvSpPr>
          <p:cNvPr id="3" name="Título 2"/>
          <p:cNvSpPr>
            <a:spLocks noGrp="1"/>
          </p:cNvSpPr>
          <p:nvPr>
            <p:ph type="title"/>
          </p:nvPr>
        </p:nvSpPr>
        <p:spPr/>
        <p:txBody>
          <a:bodyPr/>
          <a:lstStyle/>
          <a:p>
            <a:r>
              <a:rPr lang="pt-BR" dirty="0"/>
              <a:t>Book </a:t>
            </a:r>
            <a:r>
              <a:rPr lang="pt-BR" dirty="0" err="1"/>
              <a:t>Structure</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t>10</a:t>
            </a:fld>
            <a:endParaRPr lang="pt-BR"/>
          </a:p>
        </p:txBody>
      </p:sp>
    </p:spTree>
    <p:extLst>
      <p:ext uri="{BB962C8B-B14F-4D97-AF65-F5344CB8AC3E}">
        <p14:creationId xmlns:p14="http://schemas.microsoft.com/office/powerpoint/2010/main" val="2168847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err="1" smtClean="0"/>
              <a:t>Part</a:t>
            </a:r>
            <a:r>
              <a:rPr lang="pt-BR" dirty="0" smtClean="0"/>
              <a:t> IV: </a:t>
            </a:r>
            <a:r>
              <a:rPr lang="en-US" dirty="0"/>
              <a:t>considers practical topics related to exchange rate policy </a:t>
            </a:r>
            <a:endParaRPr lang="en-US" dirty="0" smtClean="0"/>
          </a:p>
          <a:p>
            <a:pPr lvl="1"/>
            <a:endParaRPr lang="en-US" b="1" dirty="0"/>
          </a:p>
          <a:p>
            <a:pPr lvl="1"/>
            <a:r>
              <a:rPr lang="en-US" b="1" dirty="0" smtClean="0"/>
              <a:t>Chapter 9: </a:t>
            </a:r>
            <a:r>
              <a:rPr lang="en-US" dirty="0" smtClean="0"/>
              <a:t>exchange </a:t>
            </a:r>
            <a:r>
              <a:rPr lang="en-US" dirty="0"/>
              <a:t>rate </a:t>
            </a:r>
            <a:r>
              <a:rPr lang="en-US" dirty="0" smtClean="0"/>
              <a:t>crises. </a:t>
            </a:r>
            <a:r>
              <a:rPr lang="en-US" dirty="0"/>
              <a:t>The main characteristics of the exchange rate crises that have occurred over the last thirty years are studied and analytically modeled. </a:t>
            </a:r>
            <a:endParaRPr lang="en-US" dirty="0" smtClean="0"/>
          </a:p>
          <a:p>
            <a:pPr lvl="1"/>
            <a:endParaRPr lang="en-US" b="1" dirty="0" smtClean="0"/>
          </a:p>
          <a:p>
            <a:pPr lvl="1"/>
            <a:r>
              <a:rPr lang="en-US" b="1" dirty="0" smtClean="0"/>
              <a:t>Chapter </a:t>
            </a:r>
            <a:r>
              <a:rPr lang="en-US" b="1" dirty="0"/>
              <a:t>10</a:t>
            </a:r>
            <a:r>
              <a:rPr lang="en-US" dirty="0"/>
              <a:t> describes the different exchange rate regimes adopted around the world as well as their economic implications. </a:t>
            </a:r>
            <a:endParaRPr lang="en-US" dirty="0" smtClean="0"/>
          </a:p>
          <a:p>
            <a:pPr lvl="1"/>
            <a:endParaRPr lang="en-US" b="1" dirty="0" smtClean="0"/>
          </a:p>
          <a:p>
            <a:pPr lvl="1"/>
            <a:r>
              <a:rPr lang="en-US" b="1" smtClean="0"/>
              <a:t>Chapter 11</a:t>
            </a:r>
            <a:r>
              <a:rPr lang="en-US" smtClean="0"/>
              <a:t>: </a:t>
            </a:r>
            <a:r>
              <a:rPr lang="en-US" smtClean="0"/>
              <a:t>the </a:t>
            </a:r>
            <a:r>
              <a:rPr lang="en-US" dirty="0" smtClean="0"/>
              <a:t>political economy of exchange rate policy. </a:t>
            </a:r>
            <a:r>
              <a:rPr lang="en-US" dirty="0"/>
              <a:t>In it, the political motivations for a government’s choice of an exchange rate policy are studied.</a:t>
            </a:r>
            <a:endParaRPr lang="pt-BR" dirty="0"/>
          </a:p>
          <a:p>
            <a:pPr lvl="1"/>
            <a:endParaRPr lang="en-US" dirty="0" smtClean="0"/>
          </a:p>
          <a:p>
            <a:pPr lvl="1"/>
            <a:endParaRPr lang="pt-BR" dirty="0"/>
          </a:p>
        </p:txBody>
      </p:sp>
      <p:sp>
        <p:nvSpPr>
          <p:cNvPr id="3" name="Título 2"/>
          <p:cNvSpPr>
            <a:spLocks noGrp="1"/>
          </p:cNvSpPr>
          <p:nvPr>
            <p:ph type="title"/>
          </p:nvPr>
        </p:nvSpPr>
        <p:spPr/>
        <p:txBody>
          <a:bodyPr/>
          <a:lstStyle/>
          <a:p>
            <a:r>
              <a:rPr lang="pt-BR" dirty="0"/>
              <a:t>Book </a:t>
            </a:r>
            <a:r>
              <a:rPr lang="pt-BR" dirty="0" err="1"/>
              <a:t>Structure</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t>11</a:t>
            </a:fld>
            <a:endParaRPr lang="pt-BR"/>
          </a:p>
        </p:txBody>
      </p:sp>
    </p:spTree>
    <p:extLst>
      <p:ext uri="{BB962C8B-B14F-4D97-AF65-F5344CB8AC3E}">
        <p14:creationId xmlns:p14="http://schemas.microsoft.com/office/powerpoint/2010/main" val="2292853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Texto 4"/>
          <p:cNvSpPr>
            <a:spLocks noGrp="1"/>
          </p:cNvSpPr>
          <p:nvPr>
            <p:ph type="body" idx="1"/>
          </p:nvPr>
        </p:nvSpPr>
        <p:spPr/>
        <p:txBody>
          <a:bodyPr/>
          <a:lstStyle/>
          <a:p>
            <a:r>
              <a:rPr lang="pt-BR" dirty="0" smtClean="0"/>
              <a:t>Cristina Terra</a:t>
            </a:r>
            <a:endParaRPr lang="pt-BR" dirty="0"/>
          </a:p>
        </p:txBody>
      </p:sp>
      <p:sp>
        <p:nvSpPr>
          <p:cNvPr id="4" name="Título 3"/>
          <p:cNvSpPr>
            <a:spLocks noGrp="1"/>
          </p:cNvSpPr>
          <p:nvPr>
            <p:ph type="title"/>
          </p:nvPr>
        </p:nvSpPr>
        <p:spPr/>
        <p:txBody>
          <a:bodyPr/>
          <a:lstStyle/>
          <a:p>
            <a:r>
              <a:rPr lang="pt-BR" dirty="0" err="1" smtClean="0"/>
              <a:t>Chapter</a:t>
            </a:r>
            <a:r>
              <a:rPr lang="pt-BR" dirty="0" smtClean="0"/>
              <a:t> 1</a:t>
            </a:r>
            <a:r>
              <a:rPr lang="pt-BR" dirty="0"/>
              <a:t/>
            </a:r>
            <a:br>
              <a:rPr lang="pt-BR" dirty="0"/>
            </a:br>
            <a:r>
              <a:rPr lang="pt-BR" dirty="0" err="1"/>
              <a:t>Introduction</a:t>
            </a:r>
            <a:r>
              <a:rPr lang="pt-BR" dirty="0"/>
              <a:t/>
            </a:r>
            <a:br>
              <a:rPr lang="pt-BR" dirty="0"/>
            </a:br>
            <a:endParaRPr lang="pt-BR" dirty="0"/>
          </a:p>
        </p:txBody>
      </p:sp>
      <p:sp>
        <p:nvSpPr>
          <p:cNvPr id="2" name="Espaço Reservado para Número de Slide 1"/>
          <p:cNvSpPr>
            <a:spLocks noGrp="1"/>
          </p:cNvSpPr>
          <p:nvPr>
            <p:ph type="sldNum" sz="quarter" idx="11"/>
          </p:nvPr>
        </p:nvSpPr>
        <p:spPr/>
        <p:txBody>
          <a:bodyPr/>
          <a:lstStyle/>
          <a:p>
            <a:fld id="{D2D54FD4-E6A3-4A1F-8C5C-1619D1E75EAA}" type="slidenum">
              <a:rPr lang="pt-BR" smtClean="0"/>
              <a:t>2</a:t>
            </a:fld>
            <a:endParaRPr lang="pt-BR"/>
          </a:p>
        </p:txBody>
      </p:sp>
    </p:spTree>
    <p:extLst>
      <p:ext uri="{BB962C8B-B14F-4D97-AF65-F5344CB8AC3E}">
        <p14:creationId xmlns:p14="http://schemas.microsoft.com/office/powerpoint/2010/main" val="27379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en-US" dirty="0"/>
              <a:t>When is external debt excessive? </a:t>
            </a:r>
            <a:endParaRPr lang="en-US" dirty="0" smtClean="0"/>
          </a:p>
          <a:p>
            <a:r>
              <a:rPr lang="en-US" dirty="0" smtClean="0"/>
              <a:t>How </a:t>
            </a:r>
            <a:r>
              <a:rPr lang="en-US" dirty="0"/>
              <a:t>does one know if an exchange rate is over-appreciated? </a:t>
            </a:r>
            <a:endParaRPr lang="en-US" dirty="0" smtClean="0"/>
          </a:p>
          <a:p>
            <a:r>
              <a:rPr lang="en-US" dirty="0" smtClean="0"/>
              <a:t>What </a:t>
            </a:r>
            <a:r>
              <a:rPr lang="en-US" dirty="0"/>
              <a:t>leads to an exchange rate crisis? </a:t>
            </a:r>
            <a:endParaRPr lang="en-US" dirty="0" smtClean="0"/>
          </a:p>
          <a:p>
            <a:r>
              <a:rPr lang="en-US" dirty="0" smtClean="0"/>
              <a:t>Do </a:t>
            </a:r>
            <a:r>
              <a:rPr lang="en-US" dirty="0"/>
              <a:t>variations in government spending affect the exchange rate? </a:t>
            </a:r>
            <a:endParaRPr lang="en-US" dirty="0" smtClean="0"/>
          </a:p>
          <a:p>
            <a:r>
              <a:rPr lang="en-US" dirty="0" smtClean="0"/>
              <a:t>What </a:t>
            </a:r>
            <a:r>
              <a:rPr lang="en-US" dirty="0"/>
              <a:t>is the relationship between fiscal deficit and current account deficit? </a:t>
            </a:r>
            <a:endParaRPr lang="en-US" dirty="0" smtClean="0"/>
          </a:p>
          <a:p>
            <a:r>
              <a:rPr lang="en-US" dirty="0" smtClean="0"/>
              <a:t>Which </a:t>
            </a:r>
            <a:r>
              <a:rPr lang="en-US" dirty="0"/>
              <a:t>is better, a floating or fixed exchange rate regime? </a:t>
            </a:r>
            <a:endParaRPr lang="en-US" dirty="0" smtClean="0"/>
          </a:p>
          <a:p>
            <a:pPr lvl="1"/>
            <a:r>
              <a:rPr lang="en-US" dirty="0" smtClean="0"/>
              <a:t>This </a:t>
            </a:r>
            <a:r>
              <a:rPr lang="en-US" dirty="0"/>
              <a:t>book intends to provide an analytical framework that allows the reader to understand how to deal with these and other important questions related to international economics from the macroeconomic point of view.</a:t>
            </a:r>
            <a:endParaRPr lang="pt-BR" dirty="0"/>
          </a:p>
          <a:p>
            <a:endParaRPr lang="pt-BR" dirty="0"/>
          </a:p>
        </p:txBody>
      </p:sp>
      <p:sp>
        <p:nvSpPr>
          <p:cNvPr id="2" name="Título 1"/>
          <p:cNvSpPr>
            <a:spLocks noGrp="1"/>
          </p:cNvSpPr>
          <p:nvPr>
            <p:ph type="title"/>
          </p:nvPr>
        </p:nvSpPr>
        <p:spPr/>
        <p:txBody>
          <a:bodyPr/>
          <a:lstStyle/>
          <a:p>
            <a:r>
              <a:rPr lang="pt-BR" dirty="0" err="1" smtClean="0"/>
              <a:t>Introduction</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t>3</a:t>
            </a:fld>
            <a:endParaRPr lang="pt-BR"/>
          </a:p>
        </p:txBody>
      </p:sp>
    </p:spTree>
    <p:extLst>
      <p:ext uri="{BB962C8B-B14F-4D97-AF65-F5344CB8AC3E}">
        <p14:creationId xmlns:p14="http://schemas.microsoft.com/office/powerpoint/2010/main" val="412325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en-US" dirty="0" smtClean="0"/>
              <a:t>Objective: to </a:t>
            </a:r>
            <a:r>
              <a:rPr lang="en-US" dirty="0"/>
              <a:t>provide a logical structure to aid in understanding and analyzing questions concerning exchange rates and balance of payments. </a:t>
            </a:r>
            <a:endParaRPr lang="en-US" dirty="0" smtClean="0"/>
          </a:p>
          <a:p>
            <a:r>
              <a:rPr lang="en-US" dirty="0" smtClean="0"/>
              <a:t>Each </a:t>
            </a:r>
            <a:r>
              <a:rPr lang="en-US" dirty="0"/>
              <a:t>chapter describes a facet of international finance, like pieces of a puzzle that, once put together form a picture of international finance that allows one to appreciate the individual elements and their interactions</a:t>
            </a:r>
            <a:r>
              <a:rPr lang="en-US" dirty="0" smtClean="0"/>
              <a:t>.</a:t>
            </a:r>
          </a:p>
          <a:p>
            <a:r>
              <a:rPr lang="en-US" i="1" dirty="0" smtClean="0"/>
              <a:t>International </a:t>
            </a:r>
            <a:r>
              <a:rPr lang="en-US" i="1" dirty="0"/>
              <a:t>macroeconomics</a:t>
            </a:r>
            <a:r>
              <a:rPr lang="en-US" dirty="0"/>
              <a:t> seeks to explain the interaction between macroeconomic variables, such as level of income, interest rates and prices, while </a:t>
            </a:r>
            <a:r>
              <a:rPr lang="en-US" i="1" dirty="0"/>
              <a:t>international finance</a:t>
            </a:r>
            <a:r>
              <a:rPr lang="en-US" dirty="0"/>
              <a:t> focuses on the exchange of assets and currency between countries, that is, the monetary side of international economics.</a:t>
            </a:r>
            <a:endParaRPr lang="pt-BR" dirty="0"/>
          </a:p>
          <a:p>
            <a:endParaRPr lang="pt-BR" dirty="0"/>
          </a:p>
        </p:txBody>
      </p:sp>
      <p:sp>
        <p:nvSpPr>
          <p:cNvPr id="3" name="Título 2"/>
          <p:cNvSpPr>
            <a:spLocks noGrp="1"/>
          </p:cNvSpPr>
          <p:nvPr>
            <p:ph type="title"/>
          </p:nvPr>
        </p:nvSpPr>
        <p:spPr/>
        <p:txBody>
          <a:bodyPr/>
          <a:lstStyle/>
          <a:p>
            <a:r>
              <a:rPr lang="pt-BR" dirty="0" err="1" smtClean="0"/>
              <a:t>Introduction</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t>4</a:t>
            </a:fld>
            <a:endParaRPr lang="pt-BR"/>
          </a:p>
        </p:txBody>
      </p:sp>
    </p:spTree>
    <p:extLst>
      <p:ext uri="{BB962C8B-B14F-4D97-AF65-F5344CB8AC3E}">
        <p14:creationId xmlns:p14="http://schemas.microsoft.com/office/powerpoint/2010/main" val="1520960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en-US" dirty="0"/>
              <a:t>Economic analysis is usually performed using mathematical models. </a:t>
            </a:r>
            <a:endParaRPr lang="en-US" dirty="0" smtClean="0"/>
          </a:p>
          <a:p>
            <a:r>
              <a:rPr lang="en-US" dirty="0" smtClean="0"/>
              <a:t>Mathematics </a:t>
            </a:r>
            <a:r>
              <a:rPr lang="en-US" dirty="0"/>
              <a:t>can been considered a type of language where the mathematical model tells a story. </a:t>
            </a:r>
            <a:endParaRPr lang="en-US" dirty="0" smtClean="0"/>
          </a:p>
          <a:p>
            <a:r>
              <a:rPr lang="en-US" dirty="0" smtClean="0"/>
              <a:t>Why </a:t>
            </a:r>
            <a:r>
              <a:rPr lang="en-US" dirty="0"/>
              <a:t>tell a story using mathematics and not English? </a:t>
            </a:r>
            <a:endParaRPr lang="en-US" dirty="0" smtClean="0"/>
          </a:p>
          <a:p>
            <a:pPr marL="708660" lvl="1" indent="-342900">
              <a:buFont typeface="+mj-lt"/>
              <a:buAutoNum type="arabicPeriod"/>
            </a:pPr>
            <a:r>
              <a:rPr lang="en-US" dirty="0" smtClean="0"/>
              <a:t>Each </a:t>
            </a:r>
            <a:r>
              <a:rPr lang="en-US" dirty="0"/>
              <a:t>mathematical symbol, which corresponds to </a:t>
            </a:r>
            <a:r>
              <a:rPr lang="en-US" i="1" dirty="0"/>
              <a:t>words</a:t>
            </a:r>
            <a:r>
              <a:rPr lang="en-US" dirty="0"/>
              <a:t>, has a unique and precise definition. </a:t>
            </a:r>
            <a:endParaRPr lang="en-US" dirty="0" smtClean="0"/>
          </a:p>
          <a:p>
            <a:pPr marL="708660" lvl="1" indent="-342900">
              <a:buFont typeface="+mj-lt"/>
              <a:buAutoNum type="arabicPeriod"/>
            </a:pPr>
            <a:r>
              <a:rPr lang="en-US" dirty="0" smtClean="0"/>
              <a:t>Mathematics </a:t>
            </a:r>
            <a:r>
              <a:rPr lang="en-US" dirty="0"/>
              <a:t>is a concise language. Once a term has been precisely defined, it can be represented by a symbol. </a:t>
            </a:r>
            <a:endParaRPr lang="en-US" dirty="0" smtClean="0"/>
          </a:p>
          <a:p>
            <a:pPr marL="708660" lvl="1" indent="-342900">
              <a:buFont typeface="+mj-lt"/>
              <a:buAutoNum type="arabicPeriod"/>
            </a:pPr>
            <a:r>
              <a:rPr lang="en-US" dirty="0" smtClean="0"/>
              <a:t>Mathematical </a:t>
            </a:r>
            <a:r>
              <a:rPr lang="en-US" i="1" dirty="0"/>
              <a:t>grammar</a:t>
            </a:r>
            <a:r>
              <a:rPr lang="en-US" dirty="0"/>
              <a:t> is also very precise. In mathematics, there are strict rules regarding </a:t>
            </a:r>
            <a:r>
              <a:rPr lang="en-US" dirty="0" smtClean="0"/>
              <a:t>what </a:t>
            </a:r>
            <a:r>
              <a:rPr lang="en-US" dirty="0"/>
              <a:t>can be expressed based on the initial definitions</a:t>
            </a:r>
            <a:r>
              <a:rPr lang="en-US" dirty="0" smtClean="0"/>
              <a:t>.</a:t>
            </a:r>
          </a:p>
          <a:p>
            <a:pPr marL="708660" lvl="1" indent="-342900">
              <a:buFont typeface="+mj-lt"/>
              <a:buAutoNum type="arabicPeriod"/>
            </a:pPr>
            <a:r>
              <a:rPr lang="en-US" dirty="0" smtClean="0"/>
              <a:t>Mathematics </a:t>
            </a:r>
            <a:r>
              <a:rPr lang="en-US" dirty="0"/>
              <a:t>is a universal language</a:t>
            </a:r>
            <a:r>
              <a:rPr lang="en-US" dirty="0" smtClean="0"/>
              <a:t>.</a:t>
            </a:r>
            <a:endParaRPr lang="pt-BR" dirty="0"/>
          </a:p>
        </p:txBody>
      </p:sp>
      <p:sp>
        <p:nvSpPr>
          <p:cNvPr id="3" name="Título 2"/>
          <p:cNvSpPr>
            <a:spLocks noGrp="1"/>
          </p:cNvSpPr>
          <p:nvPr>
            <p:ph type="title"/>
          </p:nvPr>
        </p:nvSpPr>
        <p:spPr/>
        <p:txBody>
          <a:bodyPr/>
          <a:lstStyle/>
          <a:p>
            <a:r>
              <a:rPr lang="pt-BR" dirty="0" err="1"/>
              <a:t>Mathematical</a:t>
            </a:r>
            <a:r>
              <a:rPr lang="pt-BR" dirty="0"/>
              <a:t> </a:t>
            </a:r>
            <a:r>
              <a:rPr lang="pt-BR" dirty="0" err="1"/>
              <a:t>Modeling</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t>5</a:t>
            </a:fld>
            <a:endParaRPr lang="pt-BR"/>
          </a:p>
        </p:txBody>
      </p:sp>
    </p:spTree>
    <p:extLst>
      <p:ext uri="{BB962C8B-B14F-4D97-AF65-F5344CB8AC3E}">
        <p14:creationId xmlns:p14="http://schemas.microsoft.com/office/powerpoint/2010/main" val="1329102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en-US" dirty="0" smtClean="0"/>
              <a:t>In </a:t>
            </a:r>
            <a:r>
              <a:rPr lang="en-US" dirty="0"/>
              <a:t>mathematics, </a:t>
            </a:r>
            <a:r>
              <a:rPr lang="en-US" dirty="0" smtClean="0"/>
              <a:t>a story is </a:t>
            </a:r>
            <a:r>
              <a:rPr lang="en-US" dirty="0"/>
              <a:t>told in such a way that each of its elements is precisely defined and the logical structure is strictly obeyed. </a:t>
            </a:r>
            <a:endParaRPr lang="en-US" dirty="0" smtClean="0"/>
          </a:p>
          <a:p>
            <a:r>
              <a:rPr lang="en-US" dirty="0" smtClean="0"/>
              <a:t>Mathematics </a:t>
            </a:r>
            <a:r>
              <a:rPr lang="en-US" dirty="0"/>
              <a:t>serves, therefore, as a tool to help </a:t>
            </a:r>
            <a:r>
              <a:rPr lang="en-US" dirty="0" smtClean="0"/>
              <a:t>us </a:t>
            </a:r>
            <a:r>
              <a:rPr lang="en-US" dirty="0"/>
              <a:t>to make fewer mistakes.</a:t>
            </a:r>
            <a:endParaRPr lang="pt-BR" dirty="0"/>
          </a:p>
          <a:p>
            <a:r>
              <a:rPr lang="en-US" dirty="0" smtClean="0"/>
              <a:t>With mathematical modeling, we offer </a:t>
            </a:r>
            <a:r>
              <a:rPr lang="en-US" dirty="0"/>
              <a:t>an analytical framework you can use to understand situations not covered in the book. </a:t>
            </a:r>
            <a:endParaRPr lang="en-US" dirty="0" smtClean="0"/>
          </a:p>
          <a:p>
            <a:r>
              <a:rPr lang="en-US" dirty="0" smtClean="0"/>
              <a:t>Limitation for the use of mathematics: Simplification </a:t>
            </a:r>
            <a:r>
              <a:rPr lang="en-US" dirty="0"/>
              <a:t>is necessary to express the world in a mathematical model. </a:t>
            </a:r>
            <a:endParaRPr lang="en-US" dirty="0" smtClean="0"/>
          </a:p>
          <a:p>
            <a:pPr lvl="1"/>
            <a:r>
              <a:rPr lang="en-US" dirty="0" smtClean="0"/>
              <a:t>This </a:t>
            </a:r>
            <a:r>
              <a:rPr lang="en-US" dirty="0"/>
              <a:t>is where it becomes an art: how does one simplify in such a way as to make the model understandable while at the same time maintain the elements necessary to understand the problem?</a:t>
            </a:r>
            <a:endParaRPr lang="pt-BR" dirty="0"/>
          </a:p>
          <a:p>
            <a:endParaRPr lang="pt-BR" dirty="0"/>
          </a:p>
        </p:txBody>
      </p:sp>
      <p:sp>
        <p:nvSpPr>
          <p:cNvPr id="3" name="Título 2"/>
          <p:cNvSpPr>
            <a:spLocks noGrp="1"/>
          </p:cNvSpPr>
          <p:nvPr>
            <p:ph type="title"/>
          </p:nvPr>
        </p:nvSpPr>
        <p:spPr/>
        <p:txBody>
          <a:bodyPr/>
          <a:lstStyle/>
          <a:p>
            <a:r>
              <a:rPr lang="pt-BR" dirty="0" err="1"/>
              <a:t>Mathematical</a:t>
            </a:r>
            <a:r>
              <a:rPr lang="pt-BR" dirty="0"/>
              <a:t> </a:t>
            </a:r>
            <a:r>
              <a:rPr lang="pt-BR" dirty="0" err="1"/>
              <a:t>Modeling</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t>6</a:t>
            </a:fld>
            <a:endParaRPr lang="pt-BR"/>
          </a:p>
        </p:txBody>
      </p:sp>
    </p:spTree>
    <p:extLst>
      <p:ext uri="{BB962C8B-B14F-4D97-AF65-F5344CB8AC3E}">
        <p14:creationId xmlns:p14="http://schemas.microsoft.com/office/powerpoint/2010/main" val="88939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en-US" dirty="0"/>
              <a:t>As George E.P. Box said, “essentially, all models are wrong, but some are useful.” </a:t>
            </a:r>
            <a:endParaRPr lang="en-US" dirty="0" smtClean="0"/>
          </a:p>
          <a:p>
            <a:r>
              <a:rPr lang="en-US" dirty="0" smtClean="0"/>
              <a:t>If </a:t>
            </a:r>
            <a:r>
              <a:rPr lang="en-US" dirty="0"/>
              <a:t>on one hand simplifications to an economic model make it unrealistic, on the other, not simplifying makes it impossible to understand what is occurring. </a:t>
            </a:r>
            <a:endParaRPr lang="en-US" dirty="0" smtClean="0"/>
          </a:p>
          <a:p>
            <a:pPr>
              <a:buFont typeface="Wingdings" panose="05000000000000000000" pitchFamily="2" charset="2"/>
              <a:buChar char="Ø"/>
            </a:pPr>
            <a:r>
              <a:rPr lang="en-US" dirty="0" smtClean="0"/>
              <a:t>Useful </a:t>
            </a:r>
            <a:r>
              <a:rPr lang="en-US" dirty="0"/>
              <a:t>models are those that are able to discard what is really unimportant, but keep those elements essential for comprehension. </a:t>
            </a:r>
          </a:p>
          <a:p>
            <a:r>
              <a:rPr lang="en-US" dirty="0" smtClean="0"/>
              <a:t>I </a:t>
            </a:r>
            <a:r>
              <a:rPr lang="en-US" dirty="0"/>
              <a:t>present models that are useful, pointing out their limitations. The notations are uniform throughout the book and, whenever possible, the same model structure is used.</a:t>
            </a:r>
            <a:endParaRPr lang="pt-BR" dirty="0"/>
          </a:p>
          <a:p>
            <a:endParaRPr lang="pt-BR" dirty="0"/>
          </a:p>
        </p:txBody>
      </p:sp>
      <p:sp>
        <p:nvSpPr>
          <p:cNvPr id="3" name="Título 2"/>
          <p:cNvSpPr>
            <a:spLocks noGrp="1"/>
          </p:cNvSpPr>
          <p:nvPr>
            <p:ph type="title"/>
          </p:nvPr>
        </p:nvSpPr>
        <p:spPr/>
        <p:txBody>
          <a:bodyPr/>
          <a:lstStyle/>
          <a:p>
            <a:r>
              <a:rPr lang="pt-BR" dirty="0" err="1"/>
              <a:t>Mathematical</a:t>
            </a:r>
            <a:r>
              <a:rPr lang="pt-BR" dirty="0"/>
              <a:t> </a:t>
            </a:r>
            <a:r>
              <a:rPr lang="pt-BR" dirty="0" err="1"/>
              <a:t>Modeling</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t>7</a:t>
            </a:fld>
            <a:endParaRPr lang="pt-BR"/>
          </a:p>
        </p:txBody>
      </p:sp>
    </p:spTree>
    <p:extLst>
      <p:ext uri="{BB962C8B-B14F-4D97-AF65-F5344CB8AC3E}">
        <p14:creationId xmlns:p14="http://schemas.microsoft.com/office/powerpoint/2010/main" val="705440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en-US" dirty="0" smtClean="0"/>
              <a:t>Part I: definition of </a:t>
            </a:r>
            <a:r>
              <a:rPr lang="en-US" dirty="0"/>
              <a:t>the object of our analysis. </a:t>
            </a:r>
            <a:endParaRPr lang="en-US" dirty="0" smtClean="0"/>
          </a:p>
          <a:p>
            <a:pPr lvl="1"/>
            <a:endParaRPr lang="en-US" b="1" dirty="0" smtClean="0"/>
          </a:p>
          <a:p>
            <a:pPr lvl="1"/>
            <a:r>
              <a:rPr lang="en-US" b="1" dirty="0" smtClean="0"/>
              <a:t>Chapter 2</a:t>
            </a:r>
            <a:r>
              <a:rPr lang="en-US" dirty="0" smtClean="0"/>
              <a:t>: the </a:t>
            </a:r>
            <a:r>
              <a:rPr lang="en-US" dirty="0"/>
              <a:t>taxonomy of the international flow of goods and financial assets. The balance of payment registers the international transaction of goods, services and financial assets between countries. In national accounts we will see how the results of these transactions relate to the main macroeconomic aggregates. </a:t>
            </a:r>
            <a:endParaRPr lang="en-US" dirty="0" smtClean="0"/>
          </a:p>
          <a:p>
            <a:pPr lvl="1"/>
            <a:endParaRPr lang="en-US" b="1" dirty="0" smtClean="0"/>
          </a:p>
          <a:p>
            <a:pPr lvl="1"/>
            <a:r>
              <a:rPr lang="en-US" b="1" dirty="0" smtClean="0"/>
              <a:t>Chapter 3:</a:t>
            </a:r>
            <a:r>
              <a:rPr lang="en-US" dirty="0" smtClean="0"/>
              <a:t> </a:t>
            </a:r>
            <a:r>
              <a:rPr lang="en-US" dirty="0"/>
              <a:t>defines what an exchange rate is and how to assess its level, that is, what variables are relevant in determining if an exchange rate is appreciated or depreciated</a:t>
            </a:r>
            <a:r>
              <a:rPr lang="en-US" dirty="0" smtClean="0"/>
              <a:t>.</a:t>
            </a:r>
            <a:endParaRPr lang="pt-BR" dirty="0"/>
          </a:p>
          <a:p>
            <a:pPr lvl="1"/>
            <a:endParaRPr lang="pt-BR" dirty="0"/>
          </a:p>
        </p:txBody>
      </p:sp>
      <p:sp>
        <p:nvSpPr>
          <p:cNvPr id="3" name="Título 2"/>
          <p:cNvSpPr>
            <a:spLocks noGrp="1"/>
          </p:cNvSpPr>
          <p:nvPr>
            <p:ph type="title"/>
          </p:nvPr>
        </p:nvSpPr>
        <p:spPr/>
        <p:txBody>
          <a:bodyPr/>
          <a:lstStyle/>
          <a:p>
            <a:r>
              <a:rPr lang="pt-BR" dirty="0"/>
              <a:t>Book </a:t>
            </a:r>
            <a:r>
              <a:rPr lang="pt-BR" dirty="0" err="1"/>
              <a:t>Structure</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t>8</a:t>
            </a:fld>
            <a:endParaRPr lang="pt-BR"/>
          </a:p>
        </p:txBody>
      </p:sp>
    </p:spTree>
    <p:extLst>
      <p:ext uri="{BB962C8B-B14F-4D97-AF65-F5344CB8AC3E}">
        <p14:creationId xmlns:p14="http://schemas.microsoft.com/office/powerpoint/2010/main" val="4109684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err="1" smtClean="0"/>
              <a:t>Part</a:t>
            </a:r>
            <a:r>
              <a:rPr lang="pt-BR" dirty="0" smtClean="0"/>
              <a:t> II: </a:t>
            </a:r>
            <a:r>
              <a:rPr lang="en-US" dirty="0" smtClean="0"/>
              <a:t> </a:t>
            </a:r>
            <a:r>
              <a:rPr lang="en-US" dirty="0"/>
              <a:t>understanding how the main macroeconomic aggregates relate to foreign debt and the real exchange rate</a:t>
            </a:r>
            <a:r>
              <a:rPr lang="en-US" dirty="0" smtClean="0"/>
              <a:t>.</a:t>
            </a:r>
          </a:p>
          <a:p>
            <a:pPr lvl="1"/>
            <a:endParaRPr lang="en-US" b="1" dirty="0" smtClean="0"/>
          </a:p>
          <a:p>
            <a:pPr lvl="1"/>
            <a:r>
              <a:rPr lang="en-US" b="1" dirty="0" smtClean="0"/>
              <a:t>Chapter 4:</a:t>
            </a:r>
            <a:r>
              <a:rPr lang="en-US" dirty="0" smtClean="0"/>
              <a:t> how </a:t>
            </a:r>
            <a:r>
              <a:rPr lang="en-US" dirty="0"/>
              <a:t>the current-account balance, which corresponds to the change in the country’s net foreign liabilities, is the result of economic decisions regarding savings and investment. </a:t>
            </a:r>
            <a:endParaRPr lang="en-US" dirty="0" smtClean="0"/>
          </a:p>
          <a:p>
            <a:pPr lvl="1"/>
            <a:endParaRPr lang="en-US" b="1" dirty="0" smtClean="0"/>
          </a:p>
          <a:p>
            <a:pPr lvl="1"/>
            <a:r>
              <a:rPr lang="en-US" b="1" dirty="0" smtClean="0"/>
              <a:t>Chapter 5:</a:t>
            </a:r>
            <a:r>
              <a:rPr lang="en-US" dirty="0" smtClean="0"/>
              <a:t> how </a:t>
            </a:r>
            <a:r>
              <a:rPr lang="en-US" dirty="0"/>
              <a:t>economic variables, such as interest rates, fiscal policy and terms of trade, affect the equilibrium real exchange rate. </a:t>
            </a:r>
          </a:p>
          <a:p>
            <a:pPr lvl="1"/>
            <a:endParaRPr lang="en-US" dirty="0" smtClean="0"/>
          </a:p>
          <a:p>
            <a:pPr lvl="1"/>
            <a:endParaRPr lang="pt-BR" dirty="0"/>
          </a:p>
        </p:txBody>
      </p:sp>
      <p:sp>
        <p:nvSpPr>
          <p:cNvPr id="3" name="Título 2"/>
          <p:cNvSpPr>
            <a:spLocks noGrp="1"/>
          </p:cNvSpPr>
          <p:nvPr>
            <p:ph type="title"/>
          </p:nvPr>
        </p:nvSpPr>
        <p:spPr/>
        <p:txBody>
          <a:bodyPr/>
          <a:lstStyle/>
          <a:p>
            <a:r>
              <a:rPr lang="pt-BR" dirty="0"/>
              <a:t>Book </a:t>
            </a:r>
            <a:r>
              <a:rPr lang="pt-BR" dirty="0" err="1"/>
              <a:t>Structure</a:t>
            </a:r>
            <a:endParaRPr lang="pt-BR" dirty="0"/>
          </a:p>
        </p:txBody>
      </p:sp>
      <p:sp>
        <p:nvSpPr>
          <p:cNvPr id="4" name="Espaço Reservado para Número de Slide 3"/>
          <p:cNvSpPr>
            <a:spLocks noGrp="1"/>
          </p:cNvSpPr>
          <p:nvPr>
            <p:ph type="sldNum" sz="quarter" idx="12"/>
          </p:nvPr>
        </p:nvSpPr>
        <p:spPr/>
        <p:txBody>
          <a:bodyPr/>
          <a:lstStyle/>
          <a:p>
            <a:fld id="{D2D54FD4-E6A3-4A1F-8C5C-1619D1E75EAA}" type="slidenum">
              <a:rPr lang="pt-BR" smtClean="0"/>
              <a:t>9</a:t>
            </a:fld>
            <a:endParaRPr lang="pt-BR"/>
          </a:p>
        </p:txBody>
      </p:sp>
    </p:spTree>
    <p:extLst>
      <p:ext uri="{BB962C8B-B14F-4D97-AF65-F5344CB8AC3E}">
        <p14:creationId xmlns:p14="http://schemas.microsoft.com/office/powerpoint/2010/main" val="3139628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ade">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Grad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ad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68</TotalTime>
  <Words>920</Words>
  <Application>Microsoft Office PowerPoint</Application>
  <PresentationFormat>Affichage à l'écran (4:3)</PresentationFormat>
  <Paragraphs>74</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Grade</vt:lpstr>
      <vt:lpstr>Principles of International Finance and Open Economy Macroeconomics</vt:lpstr>
      <vt:lpstr>Chapter 1 Introduction </vt:lpstr>
      <vt:lpstr>Introduction</vt:lpstr>
      <vt:lpstr>Introduction</vt:lpstr>
      <vt:lpstr>Mathematical Modeling</vt:lpstr>
      <vt:lpstr>Mathematical Modeling</vt:lpstr>
      <vt:lpstr>Mathematical Modeling</vt:lpstr>
      <vt:lpstr>Book Structure</vt:lpstr>
      <vt:lpstr>Book Structure</vt:lpstr>
      <vt:lpstr>Book Structure</vt:lpstr>
      <vt:lpstr>Book Structure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International Finance and Open Economy Macroeconomics</dc:title>
  <dc:creator>ncepge</dc:creator>
  <cp:lastModifiedBy>TERRA</cp:lastModifiedBy>
  <cp:revision>11</cp:revision>
  <dcterms:created xsi:type="dcterms:W3CDTF">2015-05-06T19:47:20Z</dcterms:created>
  <dcterms:modified xsi:type="dcterms:W3CDTF">2015-05-21T09:28:02Z</dcterms:modified>
</cp:coreProperties>
</file>